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5" r:id="rId2"/>
    <p:sldId id="337" r:id="rId3"/>
    <p:sldId id="338" r:id="rId4"/>
    <p:sldId id="339" r:id="rId5"/>
    <p:sldId id="319" r:id="rId6"/>
    <p:sldId id="318" r:id="rId7"/>
    <p:sldId id="340" r:id="rId8"/>
    <p:sldId id="321" r:id="rId9"/>
    <p:sldId id="322" r:id="rId10"/>
    <p:sldId id="316" r:id="rId11"/>
    <p:sldId id="317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5" r:id="rId24"/>
    <p:sldId id="341" r:id="rId25"/>
    <p:sldId id="342" r:id="rId26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G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60" autoAdjust="0"/>
    <p:restoredTop sz="94660"/>
  </p:normalViewPr>
  <p:slideViewPr>
    <p:cSldViewPr>
      <p:cViewPr>
        <p:scale>
          <a:sx n="66" d="100"/>
          <a:sy n="66" d="100"/>
        </p:scale>
        <p:origin x="-1320" y="-48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03T14:01:53.329" idx="1">
    <p:pos x="3536" y="1210"/>
    <p:text>Das sind schon sher etablierte , reiche Länder mit vielen Initiativen besser fände ich Bolivien, Ecuador, und z.B noch Honduras etc.</p:text>
  </p:cm>
  <p:cm authorId="0" dt="2014-06-03T14:02:19.099" idx="2">
    <p:pos x="2749" y="1050"/>
    <p:text>Warum nicht Ghana , Togo? Dort haben wir doch nun mehr Kontakte?</p:text>
  </p:cm>
  <p:cm authorId="0" dt="2014-06-03T14:02:51.451" idx="3">
    <p:pos x="2238" y="2982"/>
    <p:text>die machen doch keine BACs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DBBE-A91E-45B6-BCF6-96F0450C96D6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A2011-EB9E-4284-8DA0-4B677349FAF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509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5012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8124AB4C-885E-420A-B1AB-FCB6AAD32D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468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200800" cy="72251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48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28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35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>
            <a:off x="323528" y="1157288"/>
            <a:ext cx="6696075" cy="1587"/>
          </a:xfrm>
          <a:prstGeom prst="line">
            <a:avLst/>
          </a:prstGeom>
          <a:noFill/>
          <a:ln w="19080" cap="sq">
            <a:solidFill>
              <a:srgbClr val="95373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86138"/>
            <a:ext cx="776605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Gliederungstextes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Sechste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Siebente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Achte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Neunte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0138" y="203200"/>
            <a:ext cx="14763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7" r:id="rId3"/>
  </p:sldLayoutIdLst>
  <p:hf hdr="0"/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2pPr>
      <a:lvl3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3pPr>
      <a:lvl4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4pPr>
      <a:lvl5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Verdana" pitchFamily="32" charset="0"/>
          <a:ea typeface="Microsoft YaHei" pitchFamily="32" charset="-122"/>
        </a:defRPr>
      </a:lvl9pPr>
    </p:titleStyle>
    <p:bodyStyle>
      <a:lvl1pPr marL="342900" indent="-342900" algn="l" defTabSz="449263" rtl="0" eaLnBrk="1" fontAlgn="base" hangingPunct="1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Die </a:t>
            </a:r>
            <a:r>
              <a:rPr lang="de-DE" sz="2400" dirty="0" err="1" smtClean="0"/>
              <a:t>MoG</a:t>
            </a:r>
            <a:r>
              <a:rPr lang="de-DE" sz="2400" dirty="0"/>
              <a:t>-</a:t>
            </a:r>
            <a:r>
              <a:rPr lang="de-DE" sz="2400" dirty="0" smtClean="0"/>
              <a:t>Landkarte der Organisation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498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Ziel: Abgleich von Ist und Soll sowie Definition von Aktivitäten zum Ausgleich des Deltas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/“wir“ = Unterstützung durch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in Deutschland oder die BACs (AKV klären!)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Welche Standards – welche Instrument nutzen wir (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D und BAC)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Maßnahmenkatalog für Interventionen vor Ort; z.B. auch für Krisengebiete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Hypothese: Unternehmen sind eher als Sponsoren (finanziell) zu gewinnen als Entsendeorganisation für Manager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Referenzmarketing, z.B. Ernest &amp; Young – wie sieht das Geschäftsmodell in der Zusammenarbeit mit Unternehmen („Personalentwicklungspartnerschaft“) aus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Herausforderung: Klare Aufgabenstellung, Auftragsklärung und Follow-</a:t>
            </a:r>
            <a:r>
              <a:rPr lang="de-DE" dirty="0" err="1" smtClean="0">
                <a:solidFill>
                  <a:schemeClr val="tx1"/>
                </a:solidFill>
              </a:rPr>
              <a:t>up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Organigramm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und Partner darstellen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544" y="777820"/>
            <a:ext cx="432048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Offene Punkte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9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Wer sind unsere Kunden?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369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Projektpartner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Lokale NGO</a:t>
            </a:r>
          </a:p>
          <a:p>
            <a:pPr marL="285750" indent="-285750">
              <a:buFontTx/>
              <a:buChar char="-"/>
            </a:pPr>
            <a:r>
              <a:rPr lang="de-DE" dirty="0" err="1" smtClean="0">
                <a:solidFill>
                  <a:schemeClr val="tx1"/>
                </a:solidFill>
              </a:rPr>
              <a:t>Local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Entrepreneurs</a:t>
            </a:r>
            <a:r>
              <a:rPr lang="de-DE" dirty="0" smtClean="0">
                <a:solidFill>
                  <a:schemeClr val="tx1"/>
                </a:solidFill>
              </a:rPr>
              <a:t> – (Einzel-)Unternehmen im Aufbau</a:t>
            </a:r>
          </a:p>
          <a:p>
            <a:pPr marL="285750" indent="-285750">
              <a:buFontTx/>
              <a:buChar char="-"/>
            </a:pPr>
            <a:r>
              <a:rPr lang="de-DE" dirty="0" err="1" smtClean="0">
                <a:solidFill>
                  <a:schemeClr val="tx1"/>
                </a:solidFill>
              </a:rPr>
              <a:t>Inclusive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Businesses</a:t>
            </a:r>
            <a:r>
              <a:rPr lang="de-DE" dirty="0" smtClean="0">
                <a:solidFill>
                  <a:schemeClr val="tx1"/>
                </a:solidFill>
              </a:rPr>
              <a:t> (Definition?)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Die sich dem nachhaltigen Business verpflichtet haben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Unternehmen und Manager werden nicht den Kunden zugeordnet sondern als Lieferanten bzw. Sponsoren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erwarten unsere Kunden?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2668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Projektpartner (NGO)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- Beratung für wirtschaftliche Entwicklung</a:t>
            </a: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Unternehmen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Personalentwicklung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CSR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Manage</a:t>
            </a:r>
            <a:r>
              <a:rPr lang="de-DE" dirty="0" smtClean="0">
                <a:solidFill>
                  <a:schemeClr val="tx1"/>
                </a:solidFill>
              </a:rPr>
              <a:t>r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- Interkulturelle Erfahrung</a:t>
            </a:r>
          </a:p>
        </p:txBody>
      </p:sp>
    </p:spTree>
    <p:extLst>
      <p:ext uri="{BB962C8B-B14F-4D97-AF65-F5344CB8AC3E}">
        <p14:creationId xmlns:p14="http://schemas.microsoft.com/office/powerpoint/2010/main" xmlns="" val="36314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Wer sind unsere Investoren?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524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Allg. </a:t>
            </a:r>
          </a:p>
          <a:p>
            <a:pPr marL="285750" indent="-285750">
              <a:buFontTx/>
              <a:buChar char="-"/>
            </a:pPr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Investors (=Menschen, die Geld in soziale Projekte (gesellschaftlich sinnvolle und nachhaltige Ideen) investieren; der ROI ist bei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aber nicht monetär! Dafür nachhaltig!)</a:t>
            </a:r>
          </a:p>
          <a:p>
            <a:endParaRPr lang="de-DE" b="1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Sponsoren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Unternehmen </a:t>
            </a:r>
            <a:r>
              <a:rPr lang="de-DE" b="1" dirty="0">
                <a:solidFill>
                  <a:schemeClr val="tx1"/>
                </a:solidFill>
              </a:rPr>
              <a:t>(Lieferant – finanziell, personell)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Einsatz </a:t>
            </a:r>
            <a:r>
              <a:rPr lang="de-DE" dirty="0">
                <a:solidFill>
                  <a:schemeClr val="tx1"/>
                </a:solidFill>
              </a:rPr>
              <a:t>von Managern für Personalentwicklung / CSR Maßnahmen, aber keine „Incentive-Reisen“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Spenden (D und vor Ort)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Einsatzbudget</a:t>
            </a:r>
          </a:p>
          <a:p>
            <a:r>
              <a:rPr lang="de-DE" b="1" dirty="0" err="1" smtClean="0">
                <a:solidFill>
                  <a:schemeClr val="tx1"/>
                </a:solidFill>
              </a:rPr>
              <a:t>MoG</a:t>
            </a:r>
            <a:endParaRPr lang="de-DE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Spenden</a:t>
            </a: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Helene</a:t>
            </a: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Vorbereitungsseminare</a:t>
            </a: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Lieferanten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Manage</a:t>
            </a:r>
            <a:r>
              <a:rPr lang="de-DE" dirty="0" smtClean="0">
                <a:solidFill>
                  <a:schemeClr val="tx1"/>
                </a:solidFill>
              </a:rPr>
              <a:t>r </a:t>
            </a:r>
            <a:r>
              <a:rPr lang="de-DE" b="1" dirty="0">
                <a:solidFill>
                  <a:schemeClr val="tx1"/>
                </a:solidFill>
              </a:rPr>
              <a:t>(Lieferant – </a:t>
            </a:r>
            <a:r>
              <a:rPr lang="de-DE" b="1" dirty="0" err="1">
                <a:solidFill>
                  <a:schemeClr val="tx1"/>
                </a:solidFill>
              </a:rPr>
              <a:t>KnowHow</a:t>
            </a:r>
            <a:r>
              <a:rPr lang="de-DE" b="1" dirty="0">
                <a:solidFill>
                  <a:schemeClr val="tx1"/>
                </a:solidFill>
              </a:rPr>
              <a:t>)</a:t>
            </a:r>
          </a:p>
          <a:p>
            <a:r>
              <a:rPr lang="de-DE" dirty="0">
                <a:solidFill>
                  <a:schemeClr val="tx1"/>
                </a:solidFill>
              </a:rPr>
              <a:t>- Spenden (z.B. runde </a:t>
            </a:r>
            <a:r>
              <a:rPr lang="de-DE" dirty="0" smtClean="0">
                <a:solidFill>
                  <a:schemeClr val="tx1"/>
                </a:solidFill>
              </a:rPr>
              <a:t>Geburtstage, D und vor Ort)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- Einsatzbudget</a:t>
            </a:r>
          </a:p>
        </p:txBody>
      </p:sp>
    </p:spTree>
    <p:extLst>
      <p:ext uri="{BB962C8B-B14F-4D97-AF65-F5344CB8AC3E}">
        <p14:creationId xmlns:p14="http://schemas.microsoft.com/office/powerpoint/2010/main" xmlns="" val="853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erwarten unsere Investoren?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524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Allgemein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„</a:t>
            </a:r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Profit“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Sinnvoller Umgang mit Ressourcen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Transparenz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chemeClr val="tx1"/>
                </a:solidFill>
              </a:rPr>
              <a:t>Sponsor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Reputation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CSR-Verpflichtung erfüllen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Nach Prüfung: Marktzugang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Realisierung von SR-Aktivitäten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Lieferant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Manager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Projektauswahl / -prüfung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Organisatorische und logistische Unterstützung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Klare Aufgabenstellung / Zielsetzung (</a:t>
            </a:r>
            <a:r>
              <a:rPr lang="de-DE" dirty="0" err="1" smtClean="0">
                <a:solidFill>
                  <a:schemeClr val="tx1"/>
                </a:solidFill>
              </a:rPr>
              <a:t>briefing</a:t>
            </a:r>
            <a:r>
              <a:rPr lang="de-DE" dirty="0" smtClean="0">
                <a:solidFill>
                  <a:schemeClr val="tx1"/>
                </a:solidFill>
              </a:rPr>
              <a:t> / </a:t>
            </a:r>
            <a:r>
              <a:rPr lang="de-DE" dirty="0" err="1" smtClean="0">
                <a:solidFill>
                  <a:schemeClr val="tx1"/>
                </a:solidFill>
              </a:rPr>
              <a:t>debriefing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Persönliche Weiterentwicklung im internationalen/sozialen Kontext</a:t>
            </a:r>
          </a:p>
          <a:p>
            <a:r>
              <a:rPr lang="de-DE" b="1" i="1" dirty="0" smtClean="0">
                <a:solidFill>
                  <a:schemeClr val="tx1"/>
                </a:solidFill>
              </a:rPr>
              <a:t>Unternehmen</a:t>
            </a:r>
            <a:r>
              <a:rPr lang="de-DE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- Unterstützung bei PE-Maßnahme (Seminar, PM, Führung, soziale Kompetenz, interkulturelle Kompetenz: Theorie &amp; Praxis)</a:t>
            </a:r>
          </a:p>
        </p:txBody>
      </p:sp>
    </p:spTree>
    <p:extLst>
      <p:ext uri="{BB962C8B-B14F-4D97-AF65-F5344CB8AC3E}">
        <p14:creationId xmlns:p14="http://schemas.microsoft.com/office/powerpoint/2010/main" xmlns="" val="853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Welche Leistungen erbringen wir für unsere Kunden?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524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Projektpartner (NGO) in Zusammenarbeit mit </a:t>
            </a:r>
            <a:r>
              <a:rPr lang="de-DE" b="1" dirty="0" err="1" smtClean="0">
                <a:solidFill>
                  <a:schemeClr val="tx1"/>
                </a:solidFill>
              </a:rPr>
              <a:t>MoG</a:t>
            </a:r>
            <a:endParaRPr lang="de-DE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Identifizierung potenzieller Projekte (gesellschaftliche Veränderungsprozesse)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Definition von Problemstellung, Zielen, Lösungswegen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Konkrete Projektplanung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Vereinbarung über Rahmenbedingungen (Mitwirkungspflicht)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Unterstützung bei der Suche nach </a:t>
            </a:r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Investors vor Ort, Fundraising, E2E Finanzmanagement?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Übergabe Projekt in den Betrieb</a:t>
            </a: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Coaching während und nach Einsatz durch aktiven Manager bzw. Übergabe an Nachfolger (</a:t>
            </a:r>
            <a:r>
              <a:rPr lang="de-DE" i="1" dirty="0" smtClean="0">
                <a:solidFill>
                  <a:schemeClr val="tx1"/>
                </a:solidFill>
              </a:rPr>
              <a:t>oder durch BAC?)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Unternehmen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- . . 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Manager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Klare Zieldefinition und Ergebnisse (Zielvereinbarungen)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Vorbereitung für den Einsatz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Betreuung während und nach des Einsatzes (Coaching)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Konkrete Projektplanung</a:t>
            </a:r>
          </a:p>
        </p:txBody>
      </p:sp>
    </p:spTree>
    <p:extLst>
      <p:ext uri="{BB962C8B-B14F-4D97-AF65-F5344CB8AC3E}">
        <p14:creationId xmlns:p14="http://schemas.microsoft.com/office/powerpoint/2010/main" xmlns="" val="85308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Wie erbringen wir unsere Leistungen?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3956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chemeClr val="tx1"/>
                </a:solidFill>
              </a:rPr>
              <a:t>MoG</a:t>
            </a:r>
            <a:r>
              <a:rPr lang="de-DE" b="1" dirty="0" smtClean="0">
                <a:solidFill>
                  <a:schemeClr val="tx1"/>
                </a:solidFill>
              </a:rPr>
              <a:t>-BACs in ausgewählten Regionen</a:t>
            </a:r>
            <a:endParaRPr lang="de-DE" b="1" dirty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Projektpartner (NGO)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Projektpartner werden nach einem Nachhaltigkeitsindex bewertet.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Im Laufe des Projekts werden Impulse/Handlungsempfehlungen gegeben, einen höheren Reifegrad im Index zu erreichen.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Manage</a:t>
            </a:r>
            <a:r>
              <a:rPr lang="de-DE" dirty="0" smtClean="0">
                <a:solidFill>
                  <a:schemeClr val="tx1"/>
                </a:solidFill>
              </a:rPr>
              <a:t>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Manager arbeiten nach dem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-Ethik-Kodex/Code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Conduct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Auswahl Manager nach internem QM-System </a:t>
            </a:r>
            <a:r>
              <a:rPr lang="de-DE" i="1" dirty="0" smtClean="0">
                <a:solidFill>
                  <a:schemeClr val="tx1"/>
                </a:solidFill>
              </a:rPr>
              <a:t>(</a:t>
            </a:r>
            <a:r>
              <a:rPr lang="de-DE" i="1" dirty="0" err="1" smtClean="0">
                <a:solidFill>
                  <a:schemeClr val="tx1"/>
                </a:solidFill>
              </a:rPr>
              <a:t>tbd</a:t>
            </a:r>
            <a:r>
              <a:rPr lang="de-DE" i="1" dirty="0" smtClean="0">
                <a:solidFill>
                  <a:schemeClr val="tx1"/>
                </a:solidFill>
              </a:rPr>
              <a:t>.)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Für die Sicherheit des entsandten Managers wird gesorgt</a:t>
            </a: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wollen unsere Kunden erleben („Leistungsversprechen“)?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7583"/>
            <a:ext cx="7848872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Unternehmen: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-Dokumentation der Ergebnisse zur eigenen Weiterverwendung</a:t>
            </a: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Wie steuern wir unsere Handlungen?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7583"/>
            <a:ext cx="7848872" cy="6017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Regelmäßige Reviews </a:t>
            </a:r>
            <a:r>
              <a:rPr lang="de-DE" smtClean="0">
                <a:solidFill>
                  <a:schemeClr val="tx1"/>
                </a:solidFill>
              </a:rPr>
              <a:t>/ Fortschrittscontrolling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„Best Practice“ / Multiplikation: Übertragung erfolgreicher Konzepte auf andere Problemstellungen (ggf. in Zusammenarbeit mit anderen lokalen NGOs oder GOs)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Kontakt mit lokaler Wirtschaft initiieren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Ggf. Qualifizierung von lokalen Mitarbeitern zur Umsetzung und </a:t>
            </a:r>
            <a:r>
              <a:rPr lang="de-DE" dirty="0">
                <a:solidFill>
                  <a:schemeClr val="tx1"/>
                </a:solidFill>
              </a:rPr>
              <a:t>W</a:t>
            </a:r>
            <a:r>
              <a:rPr lang="de-DE" dirty="0" smtClean="0">
                <a:solidFill>
                  <a:schemeClr val="tx1"/>
                </a:solidFill>
              </a:rPr>
              <a:t>eiterführung der Projekte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Projektpartner (NGO) hat Eigenverantwortung für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Bereitstellung von </a:t>
            </a:r>
            <a:r>
              <a:rPr lang="de-DE" dirty="0" err="1" smtClean="0">
                <a:solidFill>
                  <a:schemeClr val="tx1"/>
                </a:solidFill>
              </a:rPr>
              <a:t>qualifiziertemPersonal</a:t>
            </a:r>
            <a:r>
              <a:rPr lang="de-DE" dirty="0" smtClean="0">
                <a:solidFill>
                  <a:schemeClr val="tx1"/>
                </a:solidFill>
              </a:rPr>
              <a:t> für Projekt und Betrieb (ggf. Unterstützung durch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Pflege, Erhalt und Weiterentwicklung der im Projekt erarbeiteten Lösung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Ggf. Koordination, Durchführung von Folgeaktivitäten mit weiteren Partnern </a:t>
            </a:r>
            <a:r>
              <a:rPr lang="de-DE" i="1" dirty="0" smtClean="0">
                <a:solidFill>
                  <a:schemeClr val="tx1"/>
                </a:solidFill>
              </a:rPr>
              <a:t>(in Abstimmung mit </a:t>
            </a:r>
            <a:r>
              <a:rPr lang="de-DE" i="1" dirty="0" err="1" smtClean="0">
                <a:solidFill>
                  <a:schemeClr val="tx1"/>
                </a:solidFill>
              </a:rPr>
              <a:t>MoG</a:t>
            </a:r>
            <a:r>
              <a:rPr lang="de-DE" i="1" dirty="0" smtClean="0">
                <a:solidFill>
                  <a:schemeClr val="tx1"/>
                </a:solidFill>
              </a:rPr>
              <a:t>?)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Quellen zur Projektfinanzierung identifizieren</a:t>
            </a: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Review des Projektfortschritts mit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-Managern und Projektpartner</a:t>
            </a: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erhalten wir von unseren Kunden?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7583"/>
            <a:ext cx="7848872" cy="1380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Projektpartner (NGO):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Referenz für Projektdurchführung zur weiteren Verwendung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600 EUR pro Einsatz (-&gt; Finanzierung des BACs)</a:t>
            </a: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Welche Fortschritte erzielen wir?</a:t>
            </a:r>
            <a:br>
              <a:rPr lang="de-DE" sz="2400" dirty="0" smtClean="0"/>
            </a:br>
            <a:r>
              <a:rPr lang="de-DE" sz="2400" dirty="0" smtClean="0"/>
              <a:t>(Erfolgsfaktoren, Organisationsergebnisse)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292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Welche Ergebnisse wollen wir erzielen: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z.B. </a:t>
            </a:r>
            <a:r>
              <a:rPr lang="de-DE" dirty="0" err="1" smtClean="0">
                <a:solidFill>
                  <a:schemeClr val="tx1"/>
                </a:solidFill>
              </a:rPr>
              <a:t>wieviele</a:t>
            </a:r>
            <a:r>
              <a:rPr lang="de-DE" dirty="0" smtClean="0">
                <a:solidFill>
                  <a:schemeClr val="tx1"/>
                </a:solidFill>
              </a:rPr>
              <a:t> BACS wo, in welchem Zeitraum</a:t>
            </a: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Was sind die Erfolgsfaktoren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Zuverlässiger BAC-Partner vor Ort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Idea </a:t>
            </a:r>
            <a:r>
              <a:rPr lang="en-US" dirty="0" err="1">
                <a:solidFill>
                  <a:schemeClr val="tx1"/>
                </a:solidFill>
              </a:rPr>
              <a:t>june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kowledge</a:t>
            </a:r>
            <a:r>
              <a:rPr lang="en-US" dirty="0">
                <a:solidFill>
                  <a:schemeClr val="tx1"/>
                </a:solidFill>
              </a:rPr>
              <a:t> sharing  of projects outcome to generate </a:t>
            </a:r>
            <a:r>
              <a:rPr lang="en-US" dirty="0" smtClean="0">
                <a:solidFill>
                  <a:schemeClr val="tx1"/>
                </a:solidFill>
              </a:rPr>
              <a:t>revenue (=</a:t>
            </a:r>
            <a:r>
              <a:rPr lang="en-US" dirty="0" err="1" smtClean="0">
                <a:solidFill>
                  <a:schemeClr val="tx1"/>
                </a:solidFill>
              </a:rPr>
              <a:t>Erfolgfaktoren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Wie sehen wir die Zukunft?</a:t>
            </a:r>
            <a:br>
              <a:rPr lang="de-DE" sz="2400" dirty="0" smtClean="0"/>
            </a:br>
            <a:r>
              <a:rPr lang="de-DE" sz="2400" dirty="0" smtClean="0"/>
              <a:t>(Vision)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628800"/>
            <a:ext cx="7848872" cy="521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chemeClr val="tx1"/>
                </a:solidFill>
              </a:rPr>
              <a:t>Be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the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change</a:t>
            </a:r>
            <a:r>
              <a:rPr lang="de-DE" sz="2400" dirty="0" smtClean="0">
                <a:solidFill>
                  <a:schemeClr val="tx1"/>
                </a:solidFill>
              </a:rPr>
              <a:t> in </a:t>
            </a:r>
            <a:r>
              <a:rPr lang="de-DE" sz="2400" dirty="0" err="1" smtClean="0">
                <a:solidFill>
                  <a:schemeClr val="tx1"/>
                </a:solidFill>
              </a:rPr>
              <a:t>the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world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you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want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to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see</a:t>
            </a:r>
            <a:endParaRPr lang="de-DE" sz="2400" dirty="0" smtClean="0">
              <a:solidFill>
                <a:schemeClr val="tx1"/>
              </a:solidFill>
            </a:endParaRPr>
          </a:p>
          <a:p>
            <a:r>
              <a:rPr lang="de-DE" sz="1400" dirty="0" smtClean="0">
                <a:solidFill>
                  <a:schemeClr val="tx1"/>
                </a:solidFill>
              </a:rPr>
              <a:t>M. </a:t>
            </a:r>
            <a:r>
              <a:rPr lang="de-DE" sz="1400" dirty="0" err="1" smtClean="0">
                <a:solidFill>
                  <a:schemeClr val="tx1"/>
                </a:solidFill>
              </a:rPr>
              <a:t>Ghandi</a:t>
            </a:r>
            <a:endParaRPr lang="de-DE" sz="1400" dirty="0" smtClean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verfolgt zusammen mit Unternehmen und Führungskräften mit gesellschaftlichem Engagement eine gemeinsame gesellschaftliche Vision: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Aufbau nachhaltiger wirtschaftlicher Strukturen in </a:t>
            </a:r>
            <a:r>
              <a:rPr lang="de-DE" dirty="0">
                <a:solidFill>
                  <a:schemeClr val="tx1"/>
                </a:solidFill>
              </a:rPr>
              <a:t>den </a:t>
            </a:r>
            <a:r>
              <a:rPr lang="de-DE" dirty="0" smtClean="0">
                <a:solidFill>
                  <a:schemeClr val="tx1"/>
                </a:solidFill>
              </a:rPr>
              <a:t>Zielländern.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Förderung </a:t>
            </a:r>
            <a:r>
              <a:rPr lang="de-DE" dirty="0">
                <a:solidFill>
                  <a:schemeClr val="tx1"/>
                </a:solidFill>
              </a:rPr>
              <a:t>von </a:t>
            </a:r>
            <a:r>
              <a:rPr lang="de-DE" dirty="0" err="1">
                <a:solidFill>
                  <a:schemeClr val="tx1"/>
                </a:solidFill>
              </a:rPr>
              <a:t>S</a:t>
            </a:r>
            <a:r>
              <a:rPr lang="de-DE" dirty="0" err="1" smtClean="0">
                <a:solidFill>
                  <a:schemeClr val="tx1"/>
                </a:solidFill>
              </a:rPr>
              <a:t>ocial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Entrepreneurship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zur Armutsbekämpfung und nachhaltiger Entwicklung , z.B. </a:t>
            </a:r>
          </a:p>
          <a:p>
            <a:pPr marL="1028700" lvl="1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Professionelle Unterstützung zur Schaffung von angemessenen Einkommensmöglichkeiten</a:t>
            </a:r>
          </a:p>
          <a:p>
            <a:pPr marL="1028700" lvl="1">
              <a:buFontTx/>
              <a:buChar char="-"/>
            </a:pPr>
            <a:r>
              <a:rPr lang="de-DE" dirty="0">
                <a:solidFill>
                  <a:srgbClr val="000000"/>
                </a:solidFill>
              </a:rPr>
              <a:t>Zugang zu erschwinglichen und relevanten Produkten und </a:t>
            </a:r>
            <a:r>
              <a:rPr lang="de-DE" dirty="0" smtClean="0">
                <a:solidFill>
                  <a:srgbClr val="000000"/>
                </a:solidFill>
              </a:rPr>
              <a:t>Dienstleistungen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Vision: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verfügt auf drei Kontinenten (Afrika, Lateinamerika, Asien) über Niederlassungen oder Partnerorganisationen – Business Access Centers (BACs) – welche die entsprechenden Dienstleistungen erbringen.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Über die dezentrale Struktur werden die Zielgruppen schneller und flächendeckend erreicht. (Langfristige Zielsetzung eines BAC)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4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haben wir erreicht?</a:t>
            </a:r>
            <a:br>
              <a:rPr lang="de-DE" sz="2400" dirty="0" smtClean="0"/>
            </a:br>
            <a:r>
              <a:rPr lang="de-DE" sz="2400" dirty="0" smtClean="0"/>
              <a:t>(Organisationserfolg)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Erfolgreiche Projekte werden sichtbar gemacht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Referenzmarketing</a:t>
            </a:r>
            <a:r>
              <a:rPr lang="de-DE" dirty="0">
                <a:solidFill>
                  <a:schemeClr val="tx1"/>
                </a:solidFill>
              </a:rPr>
              <a:t>: Erfolgsgeschichten, jährlicher Bericht über </a:t>
            </a:r>
            <a:r>
              <a:rPr lang="de-DE" dirty="0" err="1">
                <a:solidFill>
                  <a:schemeClr val="tx1"/>
                </a:solidFill>
              </a:rPr>
              <a:t>MoG</a:t>
            </a:r>
            <a:r>
              <a:rPr lang="de-DE" dirty="0">
                <a:solidFill>
                  <a:schemeClr val="tx1"/>
                </a:solidFill>
              </a:rPr>
              <a:t> Aktivitäten &amp; </a:t>
            </a:r>
            <a:r>
              <a:rPr lang="de-DE" dirty="0" err="1">
                <a:solidFill>
                  <a:schemeClr val="tx1"/>
                </a:solidFill>
              </a:rPr>
              <a:t>MoG</a:t>
            </a:r>
            <a:r>
              <a:rPr lang="de-DE" dirty="0">
                <a:solidFill>
                  <a:schemeClr val="tx1"/>
                </a:solidFill>
              </a:rPr>
              <a:t> Pläne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Aufbau von BACs nach standardisiertem Vorgehen</a:t>
            </a: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Wie attraktiv sind wir für unsere Akteure?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369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Reputation</a:t>
            </a:r>
          </a:p>
          <a:p>
            <a:r>
              <a:rPr lang="de-DE" dirty="0">
                <a:solidFill>
                  <a:schemeClr val="tx1"/>
                </a:solidFill>
              </a:rPr>
              <a:t>Transparenz -        Transparenz: Eine Art Geschäftsbericht ist für Marketingzwecke notwendig.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Betriebsklima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Sinnhaftigkeit (sich für die „richtige“ Sache entscheiden)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Passion</a:t>
            </a:r>
          </a:p>
          <a:p>
            <a:r>
              <a:rPr lang="de-DE" dirty="0" err="1" smtClean="0">
                <a:solidFill>
                  <a:schemeClr val="tx1"/>
                </a:solidFill>
              </a:rPr>
              <a:t>Commitment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Respekt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Innovation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Qualität</a:t>
            </a: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Welchen Nutzen erleben unsere Kunden</a:t>
            </a:r>
            <a:r>
              <a:rPr lang="de-DE" sz="2400" dirty="0"/>
              <a:t>?</a:t>
            </a:r>
            <a:br>
              <a:rPr lang="de-DE" sz="2400" dirty="0"/>
            </a:br>
            <a:r>
              <a:rPr lang="de-DE" sz="2400" dirty="0"/>
              <a:t>Wie attraktiv sind wir für unsere Kunden?</a:t>
            </a:r>
          </a:p>
        </p:txBody>
      </p:sp>
      <p:sp>
        <p:nvSpPr>
          <p:cNvPr id="3" name="Rechteck 2"/>
          <p:cNvSpPr/>
          <p:nvPr/>
        </p:nvSpPr>
        <p:spPr>
          <a:xfrm>
            <a:off x="576064" y="1340768"/>
            <a:ext cx="7884368" cy="2153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Kunden 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NGO / BAC-Partner: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Erweiterung des Leistungsportfolios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Professionalisierung </a:t>
            </a:r>
            <a:r>
              <a:rPr lang="de-DE" dirty="0" smtClean="0">
                <a:solidFill>
                  <a:schemeClr val="tx1"/>
                </a:solidFill>
              </a:rPr>
              <a:t>der eigenen Organisation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Entrepreneure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-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Welchen Nutzen erleben unsere Investoren?</a:t>
            </a:r>
            <a:br>
              <a:rPr lang="de-DE" sz="2400" dirty="0" smtClean="0"/>
            </a:br>
            <a:r>
              <a:rPr lang="de-DE" sz="2400" dirty="0" smtClean="0"/>
              <a:t>Wie attraktiv sind wir für unsere Investoren?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323528" y="1340768"/>
            <a:ext cx="8604448" cy="4214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Lieferanten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Manager: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Wertschätzung!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Gruppenerlebnisse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Erfolgserlebnisse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Kultur erfahren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Perspektive wechseln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Horizont erweitern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Sponsor:</a:t>
            </a:r>
          </a:p>
          <a:p>
            <a:r>
              <a:rPr lang="de-DE" dirty="0">
                <a:solidFill>
                  <a:schemeClr val="tx1"/>
                </a:solidFill>
              </a:rPr>
              <a:t> -  mein Geld in guten Händen</a:t>
            </a:r>
          </a:p>
          <a:p>
            <a:r>
              <a:rPr lang="de-DE" dirty="0">
                <a:solidFill>
                  <a:schemeClr val="tx1"/>
                </a:solidFill>
              </a:rPr>
              <a:t>-  Mein CSR Engagement in guten Händen</a:t>
            </a:r>
          </a:p>
          <a:p>
            <a:pPr marL="285750" indent="-285750">
              <a:buFontTx/>
              <a:buChar char="-"/>
            </a:pPr>
            <a:r>
              <a:rPr lang="de-DE" dirty="0">
                <a:solidFill>
                  <a:schemeClr val="tx1"/>
                </a:solidFill>
              </a:rPr>
              <a:t>Erfolgserlebnis</a:t>
            </a:r>
          </a:p>
          <a:p>
            <a:pPr marL="285750" indent="-285750">
              <a:buFontTx/>
              <a:buChar char="-"/>
            </a:pPr>
            <a:r>
              <a:rPr lang="de-DE" dirty="0" err="1">
                <a:solidFill>
                  <a:schemeClr val="tx1"/>
                </a:solidFill>
              </a:rPr>
              <a:t>MoG</a:t>
            </a:r>
            <a:r>
              <a:rPr lang="de-DE" dirty="0">
                <a:solidFill>
                  <a:schemeClr val="tx1"/>
                </a:solidFill>
              </a:rPr>
              <a:t> Öffentlichkeitsarbeit für Sponsor (Internet, Auftritt auf Betriebsfeier?).</a:t>
            </a:r>
          </a:p>
        </p:txBody>
      </p:sp>
    </p:spTree>
    <p:extLst>
      <p:ext uri="{BB962C8B-B14F-4D97-AF65-F5344CB8AC3E}">
        <p14:creationId xmlns:p14="http://schemas.microsoft.com/office/powerpoint/2010/main" xmlns="" val="24317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Back-up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39249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wollen wir erreichen?</a:t>
            </a:r>
            <a:br>
              <a:rPr lang="de-DE" sz="2400" dirty="0" smtClean="0"/>
            </a:br>
            <a:r>
              <a:rPr lang="de-DE" sz="2400" dirty="0" smtClean="0"/>
              <a:t>(Organisationserfolg und Ziele)</a:t>
            </a:r>
            <a:endParaRPr lang="de-DE" sz="24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66123" y="1844824"/>
            <a:ext cx="9381802" cy="4352660"/>
            <a:chOff x="166123" y="1844824"/>
            <a:chExt cx="9381802" cy="4352660"/>
          </a:xfrm>
        </p:grpSpPr>
        <p:sp>
          <p:nvSpPr>
            <p:cNvPr id="3" name="Gleichschenkliges Dreieck 2"/>
            <p:cNvSpPr/>
            <p:nvPr/>
          </p:nvSpPr>
          <p:spPr bwMode="auto">
            <a:xfrm>
              <a:off x="2375756" y="2644970"/>
              <a:ext cx="4248472" cy="24315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pitchFamily="32" charset="-122"/>
              </a:endParaRPr>
            </a:p>
          </p:txBody>
        </p:sp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6882" y="3467141"/>
              <a:ext cx="1026219" cy="681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Ellipse 4"/>
            <p:cNvSpPr/>
            <p:nvPr/>
          </p:nvSpPr>
          <p:spPr bwMode="auto">
            <a:xfrm>
              <a:off x="3491880" y="1844824"/>
              <a:ext cx="2016224" cy="792088"/>
            </a:xfrm>
            <a:prstGeom prst="ellipse">
              <a:avLst/>
            </a:prstGeom>
            <a:noFill/>
            <a:ln w="9525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icrosoft YaHei" pitchFamily="32" charset="-122"/>
                </a:rPr>
                <a:t>NGO/</a:t>
              </a:r>
            </a:p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icrosoft YaHei" pitchFamily="32" charset="-122"/>
                </a:rPr>
                <a:t>Entrepreneur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endParaRPr>
            </a:p>
          </p:txBody>
        </p:sp>
        <p:sp>
          <p:nvSpPr>
            <p:cNvPr id="6" name="Ellipse 5"/>
            <p:cNvSpPr/>
            <p:nvPr/>
          </p:nvSpPr>
          <p:spPr bwMode="auto">
            <a:xfrm>
              <a:off x="6624228" y="4680516"/>
              <a:ext cx="2016224" cy="792088"/>
            </a:xfrm>
            <a:prstGeom prst="ellipse">
              <a:avLst/>
            </a:prstGeom>
            <a:noFill/>
            <a:ln w="9525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icrosoft YaHei" pitchFamily="32" charset="-122"/>
                </a:rPr>
                <a:t>Manager</a:t>
              </a: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346144" y="4680516"/>
              <a:ext cx="2034277" cy="792088"/>
            </a:xfrm>
            <a:prstGeom prst="ellipse">
              <a:avLst/>
            </a:prstGeom>
            <a:noFill/>
            <a:ln w="9525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icrosoft YaHei" pitchFamily="32" charset="-122"/>
                </a:rPr>
                <a:t>Unternehmen</a:t>
              </a: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166123" y="5490285"/>
              <a:ext cx="2394318" cy="7071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Personalentwicklung</a:t>
              </a:r>
            </a:p>
            <a:p>
              <a:r>
                <a:rPr lang="de-DE" dirty="0">
                  <a:solidFill>
                    <a:schemeClr val="tx1"/>
                  </a:solidFill>
                </a:rPr>
                <a:t>CSR</a:t>
              </a: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5508104" y="1906590"/>
              <a:ext cx="2394318" cy="7071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Strukturen</a:t>
              </a:r>
            </a:p>
            <a:p>
              <a:r>
                <a:rPr lang="de-DE" dirty="0" err="1" smtClean="0">
                  <a:solidFill>
                    <a:schemeClr val="tx1"/>
                  </a:solidFill>
                </a:rPr>
                <a:t>Know-How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5220073" y="5472604"/>
              <a:ext cx="4327852" cy="7071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Zufriedenheit</a:t>
              </a:r>
            </a:p>
            <a:p>
              <a:r>
                <a:rPr lang="de-DE" dirty="0" smtClean="0">
                  <a:solidFill>
                    <a:schemeClr val="tx1"/>
                  </a:solidFill>
                </a:rPr>
                <a:t>Weiterentwicklung</a:t>
              </a:r>
            </a:p>
            <a:p>
              <a:r>
                <a:rPr lang="de-DE" dirty="0" smtClean="0">
                  <a:solidFill>
                    <a:schemeClr val="tx1"/>
                  </a:solidFill>
                </a:rPr>
                <a:t>Erweiterung d. Bewusstseins für nachhaltiges Handeln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3131840" y="4509120"/>
              <a:ext cx="2988332" cy="3535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„</a:t>
              </a:r>
              <a:r>
                <a:rPr lang="de-DE" dirty="0" err="1" smtClean="0">
                  <a:solidFill>
                    <a:schemeClr val="tx1"/>
                  </a:solidFill>
                </a:rPr>
                <a:t>Enabler</a:t>
              </a:r>
              <a:r>
                <a:rPr lang="de-DE" dirty="0" smtClean="0">
                  <a:solidFill>
                    <a:schemeClr val="tx1"/>
                  </a:solidFill>
                </a:rPr>
                <a:t>“ = „</a:t>
              </a:r>
              <a:r>
                <a:rPr lang="de-DE" dirty="0" err="1" smtClean="0">
                  <a:solidFill>
                    <a:schemeClr val="tx1"/>
                  </a:solidFill>
                </a:rPr>
                <a:t>Befähiger</a:t>
              </a:r>
              <a:r>
                <a:rPr lang="de-DE" dirty="0" smtClean="0">
                  <a:solidFill>
                    <a:schemeClr val="tx1"/>
                  </a:solidFill>
                </a:rPr>
                <a:t>“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Gerade Verbindung mit Pfeil 12"/>
            <p:cNvCxnSpPr>
              <a:stCxn id="4" idx="0"/>
              <a:endCxn id="3" idx="0"/>
            </p:cNvCxnSpPr>
            <p:nvPr/>
          </p:nvCxnSpPr>
          <p:spPr bwMode="auto">
            <a:xfrm flipV="1">
              <a:off x="4499992" y="2644970"/>
              <a:ext cx="0" cy="8221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Gerade Verbindung mit Pfeil 14"/>
            <p:cNvCxnSpPr>
              <a:endCxn id="3" idx="4"/>
            </p:cNvCxnSpPr>
            <p:nvPr/>
          </p:nvCxnSpPr>
          <p:spPr bwMode="auto">
            <a:xfrm>
              <a:off x="5013101" y="4149080"/>
              <a:ext cx="1611127" cy="9274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mit Pfeil 16"/>
            <p:cNvCxnSpPr>
              <a:endCxn id="7" idx="6"/>
            </p:cNvCxnSpPr>
            <p:nvPr/>
          </p:nvCxnSpPr>
          <p:spPr bwMode="auto">
            <a:xfrm flipH="1">
              <a:off x="2380421" y="4149080"/>
              <a:ext cx="1606461" cy="9274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45313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2pPr>
            <a:lvl3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3pPr>
            <a:lvl4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4pPr>
            <a:lvl5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5pPr>
            <a:lvl6pPr marL="25146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6pPr>
            <a:lvl7pPr marL="29718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7pPr>
            <a:lvl8pPr marL="34290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8pPr>
            <a:lvl9pPr marL="38862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9pPr>
          </a:lstStyle>
          <a:p>
            <a:r>
              <a:rPr lang="de-DE" sz="2400" kern="0" dirty="0" smtClean="0"/>
              <a:t>Definition BAC</a:t>
            </a:r>
            <a:endParaRPr lang="de-DE" sz="2400" kern="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535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Ein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MoG</a:t>
            </a:r>
            <a:r>
              <a:rPr lang="en-US" sz="1600" dirty="0" smtClean="0">
                <a:solidFill>
                  <a:srgbClr val="000000"/>
                </a:solidFill>
              </a:rPr>
              <a:t> BAC </a:t>
            </a:r>
            <a:r>
              <a:rPr lang="en-US" sz="1600" dirty="0" err="1" smtClean="0">
                <a:solidFill>
                  <a:srgbClr val="000000"/>
                </a:solidFill>
              </a:rPr>
              <a:t>ist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ein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unabhängiges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Kompetenzzentrum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für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Social Entrepreneurs und </a:t>
            </a:r>
            <a:r>
              <a:rPr lang="en-US" sz="1600" dirty="0" smtClean="0">
                <a:solidFill>
                  <a:schemeClr val="tx1"/>
                </a:solidFill>
              </a:rPr>
              <a:t>Inclusive Businesses (</a:t>
            </a:r>
            <a:r>
              <a:rPr lang="en-US" sz="1600" dirty="0" err="1" smtClean="0">
                <a:solidFill>
                  <a:schemeClr val="tx1"/>
                </a:solidFill>
              </a:rPr>
              <a:t>Qualitativ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hochwertige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Produkte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für</a:t>
            </a:r>
            <a:r>
              <a:rPr lang="en-US" sz="1600" dirty="0" smtClean="0">
                <a:solidFill>
                  <a:schemeClr val="tx1"/>
                </a:solidFill>
              </a:rPr>
              <a:t> die </a:t>
            </a:r>
            <a:r>
              <a:rPr lang="en-US" sz="1600" dirty="0" err="1" smtClean="0">
                <a:solidFill>
                  <a:schemeClr val="tx1"/>
                </a:solidFill>
              </a:rPr>
              <a:t>Ärmeren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BAC </a:t>
            </a:r>
            <a:r>
              <a:rPr lang="en-US" sz="1600" dirty="0" err="1" smtClean="0">
                <a:solidFill>
                  <a:schemeClr val="tx1"/>
                </a:solidFill>
              </a:rPr>
              <a:t>ist</a:t>
            </a:r>
            <a:r>
              <a:rPr lang="en-US" sz="1600" dirty="0" smtClean="0">
                <a:solidFill>
                  <a:schemeClr val="tx1"/>
                </a:solidFill>
              </a:rPr>
              <a:t> eine </a:t>
            </a:r>
            <a:r>
              <a:rPr lang="en-US" sz="1600" dirty="0" err="1" smtClean="0">
                <a:solidFill>
                  <a:schemeClr val="tx1"/>
                </a:solidFill>
              </a:rPr>
              <a:t>Niederlassung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oder</a:t>
            </a:r>
            <a:r>
              <a:rPr lang="en-US" sz="1600" dirty="0" smtClean="0">
                <a:solidFill>
                  <a:schemeClr val="tx1"/>
                </a:solidFill>
              </a:rPr>
              <a:t> eine </a:t>
            </a:r>
            <a:r>
              <a:rPr lang="en-US" sz="1600" dirty="0" err="1" smtClean="0">
                <a:solidFill>
                  <a:schemeClr val="tx1"/>
                </a:solidFill>
              </a:rPr>
              <a:t>Partnerorganisation</a:t>
            </a:r>
            <a:r>
              <a:rPr lang="en-US" sz="1600" dirty="0" smtClean="0">
                <a:solidFill>
                  <a:schemeClr val="tx1"/>
                </a:solidFill>
              </a:rPr>
              <a:t> von </a:t>
            </a:r>
            <a:r>
              <a:rPr lang="en-US" sz="1600" dirty="0" err="1" smtClean="0">
                <a:solidFill>
                  <a:schemeClr val="tx1"/>
                </a:solidFill>
              </a:rPr>
              <a:t>MoG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Über</a:t>
            </a:r>
            <a:r>
              <a:rPr lang="en-US" sz="1600" dirty="0" smtClean="0">
                <a:solidFill>
                  <a:srgbClr val="000000"/>
                </a:solidFill>
              </a:rPr>
              <a:t> das BAC </a:t>
            </a:r>
            <a:r>
              <a:rPr lang="en-US" sz="1600" dirty="0" err="1" smtClean="0">
                <a:solidFill>
                  <a:srgbClr val="000000"/>
                </a:solidFill>
              </a:rPr>
              <a:t>wird</a:t>
            </a:r>
            <a:r>
              <a:rPr lang="en-US" sz="1600" dirty="0" smtClean="0">
                <a:solidFill>
                  <a:srgbClr val="000000"/>
                </a:solidFill>
              </a:rPr>
              <a:t> der Transfer von </a:t>
            </a:r>
            <a:r>
              <a:rPr lang="en-US" sz="1600" dirty="0" err="1" smtClean="0">
                <a:solidFill>
                  <a:srgbClr val="000000"/>
                </a:solidFill>
              </a:rPr>
              <a:t>internationalem</a:t>
            </a:r>
            <a:r>
              <a:rPr lang="en-US" sz="1600" dirty="0" smtClean="0">
                <a:solidFill>
                  <a:srgbClr val="000000"/>
                </a:solidFill>
              </a:rPr>
              <a:t> Management Know-How </a:t>
            </a:r>
            <a:r>
              <a:rPr lang="en-US" sz="1600" dirty="0" err="1" smtClean="0">
                <a:solidFill>
                  <a:srgbClr val="000000"/>
                </a:solidFill>
              </a:rPr>
              <a:t>gewährleistet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Empfänger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sind</a:t>
            </a:r>
            <a:r>
              <a:rPr lang="en-US" sz="1600" dirty="0" smtClean="0">
                <a:solidFill>
                  <a:srgbClr val="000000"/>
                </a:solidFill>
              </a:rPr>
              <a:t> inclusive </a:t>
            </a:r>
            <a:r>
              <a:rPr lang="en-US" sz="1600" dirty="0">
                <a:solidFill>
                  <a:srgbClr val="000000"/>
                </a:solidFill>
              </a:rPr>
              <a:t>businesses, social entrepreneurs and NGOs (business partners</a:t>
            </a:r>
            <a:r>
              <a:rPr lang="en-US" sz="1600" dirty="0" smtClean="0">
                <a:solidFill>
                  <a:srgbClr val="000000"/>
                </a:solidFill>
              </a:rPr>
              <a:t>), die </a:t>
            </a:r>
            <a:r>
              <a:rPr lang="en-US" sz="1600" dirty="0" err="1" smtClean="0">
                <a:solidFill>
                  <a:srgbClr val="000000"/>
                </a:solidFill>
              </a:rPr>
              <a:t>sich</a:t>
            </a:r>
            <a:r>
              <a:rPr lang="en-US" sz="1600" dirty="0" smtClean="0">
                <a:solidFill>
                  <a:srgbClr val="000000"/>
                </a:solidFill>
              </a:rPr>
              <a:t> der </a:t>
            </a:r>
            <a:r>
              <a:rPr lang="en-US" sz="1600" dirty="0" err="1" smtClean="0">
                <a:solidFill>
                  <a:srgbClr val="000000"/>
                </a:solidFill>
              </a:rPr>
              <a:t>nachhaltigen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wirtschaftlichen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Entwicklung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verpflichtet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haben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000000"/>
                </a:solidFill>
              </a:rPr>
              <a:t>Das BAC </a:t>
            </a:r>
            <a:r>
              <a:rPr lang="en-AU" sz="1600" dirty="0" err="1" smtClean="0">
                <a:solidFill>
                  <a:srgbClr val="000000"/>
                </a:solidFill>
              </a:rPr>
              <a:t>liefert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  <a:r>
              <a:rPr lang="en-AU" sz="1600" dirty="0" err="1" smtClean="0">
                <a:solidFill>
                  <a:srgbClr val="000000"/>
                </a:solidFill>
              </a:rPr>
              <a:t>unbürokratisch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  <a:r>
              <a:rPr lang="en-AU" sz="1600" dirty="0" err="1" smtClean="0">
                <a:solidFill>
                  <a:srgbClr val="000000"/>
                </a:solidFill>
              </a:rPr>
              <a:t>Dienstleistungen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  <a:r>
              <a:rPr lang="en-AU" sz="1600" dirty="0" err="1" smtClean="0">
                <a:solidFill>
                  <a:srgbClr val="000000"/>
                </a:solidFill>
              </a:rPr>
              <a:t>für</a:t>
            </a:r>
            <a:r>
              <a:rPr lang="en-AU" sz="1600" dirty="0" smtClean="0">
                <a:solidFill>
                  <a:srgbClr val="000000"/>
                </a:solidFill>
              </a:rPr>
              <a:t> </a:t>
            </a:r>
            <a:r>
              <a:rPr lang="en-AU" sz="1600" dirty="0" err="1" smtClean="0">
                <a:solidFill>
                  <a:srgbClr val="000000"/>
                </a:solidFill>
              </a:rPr>
              <a:t>Kunden</a:t>
            </a:r>
            <a:r>
              <a:rPr lang="en-AU" sz="1600" dirty="0" smtClean="0">
                <a:solidFill>
                  <a:srgbClr val="000000"/>
                </a:solidFill>
              </a:rPr>
              <a:t> und Partner.</a:t>
            </a:r>
            <a:endParaRPr lang="en-AU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Das BAC </a:t>
            </a:r>
            <a:r>
              <a:rPr lang="en-US" sz="1600" dirty="0" err="1" smtClean="0">
                <a:solidFill>
                  <a:srgbClr val="000000"/>
                </a:solidFill>
              </a:rPr>
              <a:t>bringt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passgenau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lokale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Organisationen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mit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deutschen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Managern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zusammen</a:t>
            </a:r>
            <a:r>
              <a:rPr lang="en-US" sz="1600" dirty="0" smtClean="0">
                <a:solidFill>
                  <a:srgbClr val="000000"/>
                </a:solidFill>
              </a:rPr>
              <a:t> die </a:t>
            </a:r>
            <a:r>
              <a:rPr lang="en-US" sz="1600" dirty="0" err="1" smtClean="0">
                <a:solidFill>
                  <a:srgbClr val="000000"/>
                </a:solidFill>
              </a:rPr>
              <a:t>Zeit</a:t>
            </a:r>
            <a:r>
              <a:rPr lang="en-US" sz="1600" dirty="0" smtClean="0">
                <a:solidFill>
                  <a:srgbClr val="000000"/>
                </a:solidFill>
              </a:rPr>
              <a:t> und Know-How </a:t>
            </a:r>
            <a:r>
              <a:rPr lang="en-US" sz="1600" dirty="0" err="1" smtClean="0">
                <a:solidFill>
                  <a:srgbClr val="000000"/>
                </a:solidFill>
              </a:rPr>
              <a:t>zur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Verfügung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stellen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für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Interimmnagement</a:t>
            </a:r>
            <a:r>
              <a:rPr lang="en-US" sz="1600" dirty="0" smtClean="0">
                <a:solidFill>
                  <a:srgbClr val="000000"/>
                </a:solidFill>
              </a:rPr>
              <a:t> und </a:t>
            </a:r>
            <a:r>
              <a:rPr lang="en-US" sz="1600" dirty="0" err="1" smtClean="0">
                <a:solidFill>
                  <a:srgbClr val="000000"/>
                </a:solidFill>
              </a:rPr>
              <a:t>für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spezielle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</a:t>
            </a:r>
            <a:r>
              <a:rPr lang="en-US" sz="1600" dirty="0" err="1" smtClean="0">
                <a:solidFill>
                  <a:srgbClr val="000000"/>
                </a:solidFill>
              </a:rPr>
              <a:t>ufgaben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B</a:t>
            </a:r>
            <a:r>
              <a:rPr lang="en-US" sz="1600" dirty="0" smtClean="0">
                <a:solidFill>
                  <a:srgbClr val="000000"/>
                </a:solidFill>
              </a:rPr>
              <a:t>usiness Coaching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000000"/>
                </a:solidFill>
              </a:rPr>
              <a:t>Zielgruppenspezifische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Personalentwicklung</a:t>
            </a:r>
            <a:r>
              <a:rPr lang="en-US" sz="1600" dirty="0" smtClean="0">
                <a:solidFill>
                  <a:srgbClr val="000000"/>
                </a:solidFill>
              </a:rPr>
              <a:t> und </a:t>
            </a:r>
            <a:r>
              <a:rPr lang="en-US" sz="1600" dirty="0" err="1" smtClean="0">
                <a:solidFill>
                  <a:srgbClr val="000000"/>
                </a:solidFill>
              </a:rPr>
              <a:t>Trainingsmaßnahmen</a:t>
            </a:r>
            <a:endParaRPr lang="en-AU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Das BAC </a:t>
            </a:r>
            <a:r>
              <a:rPr lang="en-US" sz="1600" dirty="0" err="1" smtClean="0">
                <a:solidFill>
                  <a:srgbClr val="000000"/>
                </a:solidFill>
              </a:rPr>
              <a:t>ist</a:t>
            </a:r>
            <a:r>
              <a:rPr lang="en-US" sz="1600" dirty="0" smtClean="0">
                <a:solidFill>
                  <a:srgbClr val="000000"/>
                </a:solidFill>
              </a:rPr>
              <a:t> eine </a:t>
            </a:r>
            <a:r>
              <a:rPr lang="en-US" sz="1600" dirty="0" err="1" smtClean="0">
                <a:solidFill>
                  <a:srgbClr val="000000"/>
                </a:solidFill>
              </a:rPr>
              <a:t>Niederlassung</a:t>
            </a:r>
            <a:r>
              <a:rPr lang="en-US" sz="1600" dirty="0" smtClean="0">
                <a:solidFill>
                  <a:srgbClr val="000000"/>
                </a:solidFill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</a:rPr>
              <a:t>oder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agiert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über</a:t>
            </a:r>
            <a:r>
              <a:rPr lang="en-US" sz="1600" dirty="0" smtClean="0">
                <a:solidFill>
                  <a:srgbClr val="000000"/>
                </a:solidFill>
              </a:rPr>
              <a:t> eine </a:t>
            </a:r>
            <a:r>
              <a:rPr lang="en-US" sz="1600" dirty="0" err="1" smtClean="0">
                <a:solidFill>
                  <a:srgbClr val="000000"/>
                </a:solidFill>
              </a:rPr>
              <a:t>Partnerorganisation</a:t>
            </a:r>
            <a:r>
              <a:rPr lang="en-US" sz="1600" dirty="0" smtClean="0">
                <a:solidFill>
                  <a:srgbClr val="000000"/>
                </a:solidFill>
              </a:rPr>
              <a:t> der </a:t>
            </a:r>
            <a:r>
              <a:rPr lang="en-US" sz="1600" dirty="0" err="1" smtClean="0">
                <a:solidFill>
                  <a:srgbClr val="000000"/>
                </a:solidFill>
              </a:rPr>
              <a:t>Stiftung</a:t>
            </a:r>
            <a:r>
              <a:rPr lang="en-US" sz="1600" dirty="0" smtClean="0">
                <a:solidFill>
                  <a:srgbClr val="000000"/>
                </a:solidFill>
              </a:rPr>
              <a:t> Manager </a:t>
            </a:r>
            <a:r>
              <a:rPr lang="en-US" sz="1600" dirty="0" err="1" smtClean="0">
                <a:solidFill>
                  <a:srgbClr val="000000"/>
                </a:solidFill>
              </a:rPr>
              <a:t>ohne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Grenzen</a:t>
            </a:r>
            <a:r>
              <a:rPr lang="en-US" sz="1600" dirty="0" smtClean="0">
                <a:solidFill>
                  <a:srgbClr val="000000"/>
                </a:solidFill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</a:rPr>
              <a:t>MoG</a:t>
            </a:r>
            <a:r>
              <a:rPr lang="en-US" sz="1600" dirty="0" smtClean="0">
                <a:solidFill>
                  <a:srgbClr val="000000"/>
                </a:solidFill>
              </a:rPr>
              <a:t>). </a:t>
            </a:r>
            <a:r>
              <a:rPr lang="en-US" sz="1600" dirty="0" err="1" smtClean="0">
                <a:solidFill>
                  <a:srgbClr val="000000"/>
                </a:solidFill>
              </a:rPr>
              <a:t>MoG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leistet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Starthilfe</a:t>
            </a:r>
            <a:r>
              <a:rPr lang="en-US" sz="1600" dirty="0" smtClean="0">
                <a:solidFill>
                  <a:srgbClr val="000000"/>
                </a:solidFill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</a:rPr>
              <a:t>mittelfristig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soll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sich</a:t>
            </a:r>
            <a:r>
              <a:rPr lang="en-US" sz="1600" dirty="0" smtClean="0">
                <a:solidFill>
                  <a:srgbClr val="000000"/>
                </a:solidFill>
              </a:rPr>
              <a:t> das BAC </a:t>
            </a:r>
            <a:r>
              <a:rPr lang="en-US" sz="1600" dirty="0" err="1" smtClean="0">
                <a:solidFill>
                  <a:srgbClr val="000000"/>
                </a:solidFill>
              </a:rPr>
              <a:t>finanziell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selbst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tragen</a:t>
            </a:r>
            <a:r>
              <a:rPr lang="en-US" sz="1600" dirty="0" smtClean="0">
                <a:solidFill>
                  <a:srgbClr val="000000"/>
                </a:solidFill>
              </a:rPr>
              <a:t> und </a:t>
            </a:r>
            <a:r>
              <a:rPr lang="en-US" sz="1600" dirty="0" err="1" smtClean="0">
                <a:solidFill>
                  <a:srgbClr val="000000"/>
                </a:solidFill>
              </a:rPr>
              <a:t>mit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eigenem</a:t>
            </a:r>
            <a:r>
              <a:rPr lang="en-US" sz="1600" dirty="0" smtClean="0">
                <a:solidFill>
                  <a:srgbClr val="000000"/>
                </a:solidFill>
              </a:rPr>
              <a:t> Personal </a:t>
            </a:r>
            <a:r>
              <a:rPr lang="en-US" sz="1600" dirty="0" err="1" smtClean="0">
                <a:solidFill>
                  <a:srgbClr val="000000"/>
                </a:solidFill>
              </a:rPr>
              <a:t>selbstständig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Dienstleistungen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entwickeln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de-DE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/>
          <a:lstStyle>
            <a:lvl1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2pPr>
            <a:lvl3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3pPr>
            <a:lvl4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4pPr>
            <a:lvl5pPr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5pPr>
            <a:lvl6pPr marL="25146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6pPr>
            <a:lvl7pPr marL="29718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7pPr>
            <a:lvl8pPr marL="34290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8pPr>
            <a:lvl9pPr marL="3886200" indent="-228600" algn="l" defTabSz="449263" rtl="0" eaLnBrk="1" fontAlgn="base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Verdana" pitchFamily="32" charset="0"/>
                <a:ea typeface="Microsoft YaHei" pitchFamily="32" charset="-122"/>
              </a:defRPr>
            </a:lvl9pPr>
          </a:lstStyle>
          <a:p>
            <a:r>
              <a:rPr lang="de-DE" sz="2400" kern="0" dirty="0" smtClean="0"/>
              <a:t>Aufgabe – Kompetenz - Verantwortung</a:t>
            </a:r>
            <a:endParaRPr lang="de-DE" sz="2400" kern="0" dirty="0"/>
          </a:p>
        </p:txBody>
      </p:sp>
      <p:sp>
        <p:nvSpPr>
          <p:cNvPr id="3" name="Textfeld 2"/>
          <p:cNvSpPr txBox="1"/>
          <p:nvPr/>
        </p:nvSpPr>
        <p:spPr>
          <a:xfrm>
            <a:off x="251520" y="836712"/>
            <a:ext cx="4464496" cy="6045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0000"/>
                </a:solidFill>
              </a:rPr>
              <a:t>BAC (=lokale NGO)</a:t>
            </a:r>
          </a:p>
          <a:p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Aufgabe: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Marketing: Bekanntheitsgrad </a:t>
            </a:r>
            <a:r>
              <a:rPr lang="de-DE" sz="1600" dirty="0" err="1" smtClean="0">
                <a:solidFill>
                  <a:srgbClr val="000000"/>
                </a:solidFill>
              </a:rPr>
              <a:t>MoG</a:t>
            </a:r>
            <a:r>
              <a:rPr lang="de-DE" sz="1600" dirty="0" smtClean="0">
                <a:solidFill>
                  <a:srgbClr val="000000"/>
                </a:solidFill>
              </a:rPr>
              <a:t> steigern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Projekt für </a:t>
            </a:r>
            <a:r>
              <a:rPr lang="de-DE" sz="1600" dirty="0" err="1" smtClean="0">
                <a:solidFill>
                  <a:srgbClr val="000000"/>
                </a:solidFill>
              </a:rPr>
              <a:t>MoG</a:t>
            </a:r>
            <a:r>
              <a:rPr lang="de-DE" sz="1600" dirty="0" smtClean="0">
                <a:solidFill>
                  <a:srgbClr val="000000"/>
                </a:solidFill>
              </a:rPr>
              <a:t> akquirieren (Management </a:t>
            </a:r>
            <a:r>
              <a:rPr lang="de-DE" sz="1600" dirty="0" err="1" smtClean="0">
                <a:solidFill>
                  <a:srgbClr val="000000"/>
                </a:solidFill>
              </a:rPr>
              <a:t>support</a:t>
            </a:r>
            <a:r>
              <a:rPr lang="de-DE" sz="1600" dirty="0" smtClean="0">
                <a:solidFill>
                  <a:srgbClr val="000000"/>
                </a:solidFill>
              </a:rPr>
              <a:t>, Training, Consulting)</a:t>
            </a:r>
          </a:p>
          <a:p>
            <a:pPr marL="285750" indent="-285750">
              <a:buFontTx/>
              <a:buChar char="-"/>
            </a:pPr>
            <a:r>
              <a:rPr lang="de-DE" sz="1600" dirty="0" err="1" smtClean="0">
                <a:solidFill>
                  <a:srgbClr val="000000"/>
                </a:solidFill>
              </a:rPr>
              <a:t>ToRs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smtClean="0">
                <a:solidFill>
                  <a:srgbClr val="000000"/>
                </a:solidFill>
              </a:rPr>
              <a:t>mit Partner definieren (Ziel, erforderliche Kompetenzen, Zeitplan)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Abstimmung des Einsatzes vor Ort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Manager vor Ort betreuen </a:t>
            </a:r>
            <a:r>
              <a:rPr lang="de-DE" sz="1600" dirty="0" smtClean="0">
                <a:solidFill>
                  <a:schemeClr val="tx1"/>
                </a:solidFill>
              </a:rPr>
              <a:t>(was macht BAC-Vertreter / was macht der Kunde?)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Networking mit relevanten Institutionen/ Organisationen (inkl. Stakeholder-Management) betreiben 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chemeClr val="tx1"/>
                </a:solidFill>
              </a:rPr>
              <a:t>Follow-</a:t>
            </a:r>
            <a:r>
              <a:rPr lang="de-DE" sz="1600" dirty="0" err="1" smtClean="0">
                <a:solidFill>
                  <a:schemeClr val="tx1"/>
                </a:solidFill>
              </a:rPr>
              <a:t>up</a:t>
            </a:r>
            <a:r>
              <a:rPr lang="de-DE" sz="1600" dirty="0" smtClean="0">
                <a:solidFill>
                  <a:schemeClr val="tx1"/>
                </a:solidFill>
              </a:rPr>
              <a:t> durchführen (ca. 6 Monate nach Einsatz)</a:t>
            </a:r>
          </a:p>
          <a:p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Kompetenz / Delegation - </a:t>
            </a:r>
            <a:r>
              <a:rPr lang="de-DE" sz="1600" dirty="0" err="1" smtClean="0">
                <a:solidFill>
                  <a:schemeClr val="tx1"/>
                </a:solidFill>
              </a:rPr>
              <a:t>tbd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Verantwortung: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BAC ist verantwortlich für sämtliche Aktivitäten/Aufgaben, die vor Ort zu erbringen sind in der vereinbarten Qualität? </a:t>
            </a:r>
            <a:r>
              <a:rPr lang="de-DE" sz="1600" dirty="0" smtClean="0">
                <a:solidFill>
                  <a:schemeClr val="tx1"/>
                </a:solidFill>
              </a:rPr>
              <a:t>Bewertung des BACs durch den Manager/Kunden?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chemeClr val="tx1"/>
                </a:solidFill>
              </a:rPr>
              <a:t>Netzwerk sicher stellen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716016" y="836712"/>
            <a:ext cx="4176464" cy="581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000000"/>
                </a:solidFill>
              </a:rPr>
              <a:t>MoG</a:t>
            </a:r>
            <a:endParaRPr lang="de-DE" sz="1600" b="1" dirty="0" smtClean="0">
              <a:solidFill>
                <a:srgbClr val="00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Aufgabe: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Bereitstellung Infomaterial</a:t>
            </a:r>
          </a:p>
          <a:p>
            <a:r>
              <a:rPr lang="de-DE" sz="1600" dirty="0" smtClean="0">
                <a:solidFill>
                  <a:srgbClr val="000000"/>
                </a:solidFill>
              </a:rPr>
              <a:t>-  Vorbereitung und Nachbereitung des Einsatzes und des Managers in Deutschland  (fachlich, Logistik)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000000"/>
                </a:solidFill>
              </a:rPr>
              <a:t>Fachliche Betreuung des Einsatzes (Coaching</a:t>
            </a:r>
            <a:r>
              <a:rPr lang="de-DE" sz="1600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FF0000"/>
                </a:solidFill>
              </a:rPr>
              <a:t>Fachliche Betreuung der BACs (</a:t>
            </a:r>
            <a:r>
              <a:rPr lang="de-DE" sz="1600" dirty="0" err="1" smtClean="0">
                <a:solidFill>
                  <a:srgbClr val="FF0000"/>
                </a:solidFill>
              </a:rPr>
              <a:t>ToT</a:t>
            </a:r>
            <a:r>
              <a:rPr lang="de-DE" sz="1600" dirty="0" smtClean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solidFill>
                  <a:srgbClr val="FF0000"/>
                </a:solidFill>
              </a:rPr>
              <a:t>Fundraising/Mittelbeschaffung</a:t>
            </a:r>
            <a:endParaRPr lang="de-DE" sz="1600" dirty="0" smtClean="0">
              <a:solidFill>
                <a:srgbClr val="FF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endParaRPr lang="de-DE" sz="1600" dirty="0">
              <a:solidFill>
                <a:srgbClr val="000000"/>
              </a:solidFill>
            </a:endParaRP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Kompetenz / Delegation</a:t>
            </a:r>
          </a:p>
          <a:p>
            <a:endParaRPr lang="de-DE" sz="1600" dirty="0" smtClean="0">
              <a:solidFill>
                <a:srgbClr val="000000"/>
              </a:solidFill>
            </a:endParaRPr>
          </a:p>
          <a:p>
            <a:r>
              <a:rPr lang="de-DE" sz="1600" dirty="0" smtClean="0">
                <a:solidFill>
                  <a:srgbClr val="000000"/>
                </a:solidFill>
              </a:rPr>
              <a:t>Verantwortung: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MoG</a:t>
            </a:r>
            <a:r>
              <a:rPr lang="de-DE" sz="1600" dirty="0">
                <a:solidFill>
                  <a:schemeClr val="tx1"/>
                </a:solidFill>
              </a:rPr>
              <a:t> verantwortlich für Impulse für Nachhaltigkeit</a:t>
            </a:r>
          </a:p>
          <a:p>
            <a:endParaRPr lang="de-DE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5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In welchen Märkten sind wir aktiv?</a:t>
            </a:r>
            <a:br>
              <a:rPr lang="de-DE" sz="2400" dirty="0" smtClean="0"/>
            </a:br>
            <a:r>
              <a:rPr lang="de-DE" sz="2400" dirty="0" smtClean="0"/>
              <a:t>(Markt, Wettbewerb)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524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Afrika: Kenia, Uganda, Côte </a:t>
            </a:r>
            <a:r>
              <a:rPr lang="de-DE" dirty="0" smtClean="0">
                <a:solidFill>
                  <a:schemeClr val="tx1"/>
                </a:solidFill>
              </a:rPr>
              <a:t>D‘Ivoire, </a:t>
            </a:r>
            <a:r>
              <a:rPr lang="de-DE" dirty="0" smtClean="0">
                <a:solidFill>
                  <a:srgbClr val="FF0000"/>
                </a:solidFill>
              </a:rPr>
              <a:t>Ghana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Lateinamerika: </a:t>
            </a:r>
            <a:r>
              <a:rPr lang="de-DE" dirty="0">
                <a:solidFill>
                  <a:srgbClr val="FF0000"/>
                </a:solidFill>
              </a:rPr>
              <a:t>Brasilien, Kolumbien, </a:t>
            </a:r>
            <a:r>
              <a:rPr lang="de-DE" dirty="0" smtClean="0">
                <a:solidFill>
                  <a:srgbClr val="FF0000"/>
                </a:solidFill>
              </a:rPr>
              <a:t>Argentinien</a:t>
            </a:r>
            <a:r>
              <a:rPr lang="de-DE" dirty="0" smtClean="0">
                <a:solidFill>
                  <a:schemeClr val="tx1"/>
                </a:solidFill>
              </a:rPr>
              <a:t>, Bolivien, Peru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Asien: Philippinen, Sri Lanka, Indien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i="1" dirty="0">
                <a:solidFill>
                  <a:schemeClr val="tx1"/>
                </a:solidFill>
              </a:rPr>
              <a:t>( Zu diskutieren: geografische Breite vs. inhaltliche Tiefe)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Inhaltlich: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- Beratung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PSD (Private </a:t>
            </a:r>
            <a:r>
              <a:rPr lang="de-DE" dirty="0" err="1" smtClean="0">
                <a:solidFill>
                  <a:schemeClr val="tx1"/>
                </a:solidFill>
              </a:rPr>
              <a:t>Sector</a:t>
            </a:r>
            <a:r>
              <a:rPr lang="de-DE" dirty="0" smtClean="0">
                <a:solidFill>
                  <a:schemeClr val="tx1"/>
                </a:solidFill>
              </a:rPr>
              <a:t> Development)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Wettbewerber: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„Manager für Menschen“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NGOs vor Ort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EZ-Berater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große Dachorganisationen (verdecken </a:t>
            </a:r>
            <a:r>
              <a:rPr lang="de-DE" dirty="0" err="1" smtClean="0">
                <a:solidFill>
                  <a:schemeClr val="tx1"/>
                </a:solidFill>
              </a:rPr>
              <a:t>Beneficiaries</a:t>
            </a:r>
            <a:r>
              <a:rPr lang="de-DE" dirty="0" smtClean="0">
                <a:solidFill>
                  <a:schemeClr val="tx1"/>
                </a:solidFill>
              </a:rPr>
              <a:t>, schirmen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ab?)</a:t>
            </a:r>
          </a:p>
          <a:p>
            <a:pPr marL="285750" indent="-285750">
              <a:buFontTx/>
              <a:buChar char="-"/>
            </a:pPr>
            <a:r>
              <a:rPr lang="de-DE" dirty="0" err="1" smtClean="0">
                <a:solidFill>
                  <a:schemeClr val="tx1"/>
                </a:solidFill>
              </a:rPr>
              <a:t>Microcredit</a:t>
            </a:r>
            <a:r>
              <a:rPr lang="de-DE" dirty="0" smtClean="0">
                <a:solidFill>
                  <a:schemeClr val="tx1"/>
                </a:solidFill>
              </a:rPr>
              <a:t> Organisationen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669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Wer sind wir und wozu gibt es uns?</a:t>
            </a:r>
            <a:br>
              <a:rPr lang="de-DE" sz="2400" dirty="0" smtClean="0"/>
            </a:br>
            <a:r>
              <a:rPr lang="de-DE" sz="2400" dirty="0" smtClean="0"/>
              <a:t>(Identität, Geschäftszweck)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215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ist Katalysator für wirtschaftliche Entwicklung im Sinne der Gemeinnützigkeit und Nachhaltigkeit in den Zielländern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ist gemeinnütziger Dienstleister – Berater und Anbieter – für CSR-Maßnahmen von Unternehmen bzw. gesellschaftlichem Engagement von Managern</a:t>
            </a:r>
          </a:p>
          <a:p>
            <a:endParaRPr lang="de-DE" i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6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lussdiagramm: Lochstreifen 31"/>
          <p:cNvSpPr/>
          <p:nvPr/>
        </p:nvSpPr>
        <p:spPr bwMode="auto">
          <a:xfrm>
            <a:off x="4896292" y="2746065"/>
            <a:ext cx="1727936" cy="1042975"/>
          </a:xfrm>
          <a:prstGeom prst="flowChartPunchedTap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pitchFamily="32" charset="-122"/>
              </a:rPr>
              <a:t>Transparenz</a:t>
            </a:r>
          </a:p>
          <a:p>
            <a:pPr marL="0" marR="0" indent="0" algn="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200" dirty="0" smtClean="0"/>
              <a:t>Ergebnisse zeigen!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wollen wir erreichen?</a:t>
            </a:r>
            <a:br>
              <a:rPr lang="de-DE" sz="2400" dirty="0" smtClean="0"/>
            </a:br>
            <a:r>
              <a:rPr lang="de-DE" sz="2400" dirty="0" smtClean="0"/>
              <a:t>(Organisationserfolg und Ziele)</a:t>
            </a:r>
            <a:endParaRPr lang="de-DE" sz="2400" dirty="0"/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375756" y="2644970"/>
            <a:ext cx="4248472" cy="243159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pitchFamily="32" charset="-122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6882" y="3467141"/>
            <a:ext cx="1026219" cy="68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 bwMode="auto">
          <a:xfrm>
            <a:off x="3491880" y="1844824"/>
            <a:ext cx="2016224" cy="792088"/>
          </a:xfrm>
          <a:prstGeom prst="ellipse">
            <a:avLst/>
          </a:prstGeom>
          <a:noFill/>
          <a:ln w="9525" cap="flat" cmpd="sng" algn="ctr">
            <a:solidFill>
              <a:srgbClr val="9933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rPr>
              <a:t>KUNDE</a:t>
            </a:r>
          </a:p>
        </p:txBody>
      </p:sp>
      <p:sp>
        <p:nvSpPr>
          <p:cNvPr id="6" name="Ellipse 5"/>
          <p:cNvSpPr/>
          <p:nvPr/>
        </p:nvSpPr>
        <p:spPr bwMode="auto">
          <a:xfrm>
            <a:off x="6624228" y="4680516"/>
            <a:ext cx="2016224" cy="792088"/>
          </a:xfrm>
          <a:prstGeom prst="ellipse">
            <a:avLst/>
          </a:prstGeom>
          <a:noFill/>
          <a:ln w="9525" cap="flat" cmpd="sng" algn="ctr">
            <a:solidFill>
              <a:srgbClr val="9933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rPr>
              <a:t>Lieferant</a:t>
            </a:r>
          </a:p>
        </p:txBody>
      </p:sp>
      <p:sp>
        <p:nvSpPr>
          <p:cNvPr id="7" name="Ellipse 6"/>
          <p:cNvSpPr/>
          <p:nvPr/>
        </p:nvSpPr>
        <p:spPr bwMode="auto">
          <a:xfrm>
            <a:off x="346144" y="4680516"/>
            <a:ext cx="2034277" cy="792088"/>
          </a:xfrm>
          <a:prstGeom prst="ellipse">
            <a:avLst/>
          </a:prstGeom>
          <a:noFill/>
          <a:ln w="9525" cap="flat" cmpd="sng" algn="ctr">
            <a:solidFill>
              <a:srgbClr val="9933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rPr>
              <a:t>Sponsor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66123" y="5490285"/>
            <a:ext cx="2394318" cy="707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Unternehmen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Einzelperson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5436096" y="1497665"/>
            <a:ext cx="3600400" cy="707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Lokale Organisation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NGO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Lokales Unternehmen im Aufbau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5004048" y="5472604"/>
            <a:ext cx="4327852" cy="7071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Einzelperson mit Qualifikation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Unternehmen mit Personalentwicklung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Andere NGOs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131840" y="4509120"/>
            <a:ext cx="2988332" cy="3535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„</a:t>
            </a:r>
            <a:r>
              <a:rPr lang="de-DE" dirty="0" err="1" smtClean="0">
                <a:solidFill>
                  <a:schemeClr val="tx1"/>
                </a:solidFill>
              </a:rPr>
              <a:t>Enabler</a:t>
            </a:r>
            <a:r>
              <a:rPr lang="de-DE" dirty="0" smtClean="0">
                <a:solidFill>
                  <a:schemeClr val="tx1"/>
                </a:solidFill>
              </a:rPr>
              <a:t>“ = „</a:t>
            </a:r>
            <a:r>
              <a:rPr lang="de-DE" dirty="0" err="1" smtClean="0">
                <a:solidFill>
                  <a:schemeClr val="tx1"/>
                </a:solidFill>
              </a:rPr>
              <a:t>Befähiger</a:t>
            </a:r>
            <a:r>
              <a:rPr lang="de-DE" dirty="0" smtClean="0">
                <a:solidFill>
                  <a:schemeClr val="tx1"/>
                </a:solidFill>
              </a:rPr>
              <a:t>“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3" name="Gerade Verbindung mit Pfeil 12"/>
          <p:cNvCxnSpPr>
            <a:stCxn id="4" idx="0"/>
            <a:endCxn id="3" idx="0"/>
          </p:cNvCxnSpPr>
          <p:nvPr/>
        </p:nvCxnSpPr>
        <p:spPr bwMode="auto">
          <a:xfrm flipV="1">
            <a:off x="4499992" y="2644970"/>
            <a:ext cx="0" cy="8221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>
            <a:endCxn id="3" idx="4"/>
          </p:cNvCxnSpPr>
          <p:nvPr/>
        </p:nvCxnSpPr>
        <p:spPr bwMode="auto">
          <a:xfrm>
            <a:off x="5013101" y="4149080"/>
            <a:ext cx="1611127" cy="927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endCxn id="7" idx="6"/>
          </p:cNvCxnSpPr>
          <p:nvPr/>
        </p:nvCxnSpPr>
        <p:spPr bwMode="auto">
          <a:xfrm flipH="1">
            <a:off x="2380421" y="4149080"/>
            <a:ext cx="1606461" cy="927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Ellipse 13"/>
          <p:cNvSpPr/>
          <p:nvPr/>
        </p:nvSpPr>
        <p:spPr bwMode="auto">
          <a:xfrm>
            <a:off x="4499992" y="3304054"/>
            <a:ext cx="810090" cy="50405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rPr>
              <a:t>BAC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46144" y="1340768"/>
            <a:ext cx="2785696" cy="215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Do: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Geben und Nehmen jeder Rolle beschreiben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Beachten: Vernetzung der einzelnen Anspruchsgruppen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3833918" y="3284984"/>
            <a:ext cx="810090" cy="504056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icrosoft YaHei" pitchFamily="32" charset="-12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27654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Welche Position im Markt streben wir an?</a:t>
            </a:r>
            <a:br>
              <a:rPr lang="de-DE" sz="2400" dirty="0" smtClean="0"/>
            </a:br>
            <a:r>
              <a:rPr lang="de-DE" sz="2400" dirty="0" smtClean="0"/>
              <a:t>(Wettbewerbsvorteile, Position)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3956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ist </a:t>
            </a:r>
            <a:r>
              <a:rPr lang="de-DE" dirty="0" err="1" smtClean="0">
                <a:solidFill>
                  <a:schemeClr val="tx1"/>
                </a:solidFill>
              </a:rPr>
              <a:t>Social</a:t>
            </a:r>
            <a:r>
              <a:rPr lang="de-DE" dirty="0" smtClean="0">
                <a:solidFill>
                  <a:schemeClr val="tx1"/>
                </a:solidFill>
              </a:rPr>
              <a:t> Investment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(</a:t>
            </a:r>
            <a:r>
              <a:rPr lang="de-DE" i="1" dirty="0" smtClean="0">
                <a:solidFill>
                  <a:schemeClr val="tx1"/>
                </a:solidFill>
              </a:rPr>
              <a:t>Marktposition! – Ist das ein Alleinstellungsmerkmal?)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gestaltet gesellschaftliches Engagement. </a:t>
            </a:r>
            <a:r>
              <a:rPr lang="de-DE" dirty="0" err="1" smtClean="0">
                <a:solidFill>
                  <a:schemeClr val="tx1"/>
                </a:solidFill>
              </a:rPr>
              <a:t>MoG</a:t>
            </a:r>
            <a:r>
              <a:rPr lang="de-DE" dirty="0" smtClean="0">
                <a:solidFill>
                  <a:schemeClr val="tx1"/>
                </a:solidFill>
              </a:rPr>
              <a:t> verbindet dieses Engagement mit wirtschaftlicher Notwendigkeit in Entwicklungsländern.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. . . nach dem Nachhaltigkeitsindex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. . . politisch und konfessionell neutral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. . . unabhängig in der Umsetzung</a:t>
            </a:r>
          </a:p>
          <a:p>
            <a:pPr marL="285750" indent="-285750">
              <a:buFontTx/>
              <a:buChar char="-"/>
            </a:pPr>
            <a:endParaRPr lang="de-DE" i="1" dirty="0">
              <a:solidFill>
                <a:schemeClr val="tx1"/>
              </a:solidFill>
            </a:endParaRPr>
          </a:p>
          <a:p>
            <a:endParaRPr lang="de-DE" i="1" dirty="0">
              <a:solidFill>
                <a:schemeClr val="tx1"/>
              </a:solidFill>
            </a:endParaRPr>
          </a:p>
          <a:p>
            <a:endParaRPr lang="de-DE" i="1" dirty="0" smtClean="0">
              <a:solidFill>
                <a:schemeClr val="tx1"/>
              </a:solidFill>
            </a:endParaRPr>
          </a:p>
          <a:p>
            <a:r>
              <a:rPr lang="de-DE" i="1" dirty="0" smtClean="0">
                <a:solidFill>
                  <a:schemeClr val="tx1"/>
                </a:solidFill>
              </a:rPr>
              <a:t>Gehört das alles hier unter diesen Punkt?</a:t>
            </a: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6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DE" sz="2400" dirty="0" smtClean="0"/>
              <a:t>Was können wir besonders gut?</a:t>
            </a:r>
            <a:br>
              <a:rPr lang="de-DE" sz="2400" dirty="0" smtClean="0"/>
            </a:br>
            <a:r>
              <a:rPr lang="de-DE" sz="2400" dirty="0" smtClean="0"/>
              <a:t>(Strategie, Kernkompetenzen)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1628800"/>
            <a:ext cx="7848872" cy="3699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Menschen für die „gemeinsame Sache“ begeistern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Einsatz von Geld-/Sachspenden nicht ohne </a:t>
            </a:r>
            <a:r>
              <a:rPr lang="de-DE" dirty="0" err="1" smtClean="0">
                <a:solidFill>
                  <a:schemeClr val="tx1"/>
                </a:solidFill>
              </a:rPr>
              <a:t>Added</a:t>
            </a:r>
            <a:r>
              <a:rPr lang="de-DE" dirty="0" smtClean="0">
                <a:solidFill>
                  <a:schemeClr val="tx1"/>
                </a:solidFill>
              </a:rPr>
              <a:t> Value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Gesellschaftliche Änderungsprozesse bewirken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Projektideen lösungsorientiert aufbereiten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Projekte mit kontinuierlicher Betreuung umsetzen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Passgenaues </a:t>
            </a:r>
            <a:r>
              <a:rPr lang="de-DE" dirty="0" err="1" smtClean="0">
                <a:solidFill>
                  <a:schemeClr val="tx1"/>
                </a:solidFill>
              </a:rPr>
              <a:t>Matching</a:t>
            </a:r>
            <a:r>
              <a:rPr lang="de-DE" dirty="0" smtClean="0">
                <a:solidFill>
                  <a:schemeClr val="tx1"/>
                </a:solidFill>
              </a:rPr>
              <a:t> von Projekt und Manager (Erfahrung, Pool)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Qualität in der Umsetzung </a:t>
            </a:r>
            <a:r>
              <a:rPr lang="de-DE" i="1" dirty="0" smtClean="0">
                <a:solidFill>
                  <a:schemeClr val="tx1"/>
                </a:solidFill>
              </a:rPr>
              <a:t>(wie messe ich das?)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chemeClr val="tx1"/>
                </a:solidFill>
              </a:rPr>
              <a:t>Nachbetreuung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i="1" dirty="0" smtClean="0">
                <a:solidFill>
                  <a:schemeClr val="tx1"/>
                </a:solidFill>
              </a:rPr>
              <a:t>Abgrenzung zu „Manager für Menschen“ über </a:t>
            </a:r>
            <a:r>
              <a:rPr lang="de-DE" i="1" dirty="0" err="1" smtClean="0">
                <a:solidFill>
                  <a:schemeClr val="tx1"/>
                </a:solidFill>
              </a:rPr>
              <a:t>Social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investment</a:t>
            </a:r>
            <a:endParaRPr lang="de-DE" i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4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1202_DI infr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pitchFamily="32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121202_DI infra</Template>
  <TotalTime>0</TotalTime>
  <Words>1606</Words>
  <Application>Microsoft Office PowerPoint</Application>
  <PresentationFormat>Bildschirmpräsentation (4:3)</PresentationFormat>
  <Paragraphs>345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121202_DI infra</vt:lpstr>
      <vt:lpstr>Die MoG-Landkarte der Organisation</vt:lpstr>
      <vt:lpstr>Wie sehen wir die Zukunft? (Vision)</vt:lpstr>
      <vt:lpstr>Folie 3</vt:lpstr>
      <vt:lpstr>Folie 4</vt:lpstr>
      <vt:lpstr>In welchen Märkten sind wir aktiv? (Markt, Wettbewerb)</vt:lpstr>
      <vt:lpstr>Wer sind wir und wozu gibt es uns? (Identität, Geschäftszweck)</vt:lpstr>
      <vt:lpstr>Was wollen wir erreichen? (Organisationserfolg und Ziele)</vt:lpstr>
      <vt:lpstr>Welche Position im Markt streben wir an? (Wettbewerbsvorteile, Position)</vt:lpstr>
      <vt:lpstr>Was können wir besonders gut? (Strategie, Kernkompetenzen)</vt:lpstr>
      <vt:lpstr>Wer sind unsere Kunden?</vt:lpstr>
      <vt:lpstr>Was erwarten unsere Kunden?</vt:lpstr>
      <vt:lpstr>Wer sind unsere Investoren?</vt:lpstr>
      <vt:lpstr>Was erwarten unsere Investoren?</vt:lpstr>
      <vt:lpstr>Welche Leistungen erbringen wir für unsere Kunden?</vt:lpstr>
      <vt:lpstr>Wie erbringen wir unsere Leistungen?</vt:lpstr>
      <vt:lpstr>Was wollen unsere Kunden erleben („Leistungsversprechen“)?</vt:lpstr>
      <vt:lpstr>Wie steuern wir unsere Handlungen?</vt:lpstr>
      <vt:lpstr>Was erhalten wir von unseren Kunden?</vt:lpstr>
      <vt:lpstr>Welche Fortschritte erzielen wir? (Erfolgsfaktoren, Organisationsergebnisse)</vt:lpstr>
      <vt:lpstr>Was haben wir erreicht? (Organisationserfolg)</vt:lpstr>
      <vt:lpstr>Wie attraktiv sind wir für unsere Akteure?</vt:lpstr>
      <vt:lpstr>Welchen Nutzen erleben unsere Kunden? Wie attraktiv sind wir für unsere Kunden?</vt:lpstr>
      <vt:lpstr>Welchen Nutzen erleben unsere Investoren? Wie attraktiv sind wir für unsere Investoren?</vt:lpstr>
      <vt:lpstr>Back-up</vt:lpstr>
      <vt:lpstr>Was wollen wir erreichen? (Organisationserfolg und Ziele)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HS</dc:creator>
  <cp:lastModifiedBy>MoG</cp:lastModifiedBy>
  <cp:revision>248</cp:revision>
  <cp:lastPrinted>2013-04-28T20:54:05Z</cp:lastPrinted>
  <dcterms:created xsi:type="dcterms:W3CDTF">2012-12-03T02:14:26Z</dcterms:created>
  <dcterms:modified xsi:type="dcterms:W3CDTF">2014-06-03T12:06:38Z</dcterms:modified>
</cp:coreProperties>
</file>